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5" r:id="rId4"/>
    <p:sldId id="265" r:id="rId5"/>
    <p:sldId id="257" r:id="rId6"/>
    <p:sldId id="313" r:id="rId7"/>
    <p:sldId id="314" r:id="rId8"/>
    <p:sldId id="293" r:id="rId9"/>
    <p:sldId id="294" r:id="rId10"/>
    <p:sldId id="317" r:id="rId11"/>
    <p:sldId id="316" r:id="rId12"/>
    <p:sldId id="315" r:id="rId13"/>
    <p:sldId id="301" r:id="rId14"/>
    <p:sldId id="312" r:id="rId15"/>
    <p:sldId id="318" r:id="rId16"/>
    <p:sldId id="267" r:id="rId17"/>
    <p:sldId id="320" r:id="rId18"/>
    <p:sldId id="319" r:id="rId19"/>
    <p:sldId id="268" r:id="rId20"/>
    <p:sldId id="273" r:id="rId21"/>
    <p:sldId id="262" r:id="rId22"/>
    <p:sldId id="260" r:id="rId23"/>
    <p:sldId id="261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91" d="100"/>
          <a:sy n="91" d="100"/>
        </p:scale>
        <p:origin x="52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5BFD-98ED-083D-AF96-0B3FA801D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BAC61-FB60-B86E-0B98-DDC6CC4AF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E53B7-20F2-0A76-ED78-73B41318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3588-4E55-07FA-18BB-3C62F259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0A408-0B0B-0EE8-49F2-9ADFCB04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96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2F0-6A04-42E9-DBFD-CC400609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E33B3-B834-E736-AA5F-6854D4E2D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5433-6460-1C2B-4F4A-7B8DB98C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45B7D-F816-C402-33B0-02DBF17B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1B9E7-9E3F-FA31-96C1-6E81BDCB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496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ADC4BB-1B27-859F-60E3-C51A23C13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AFCD0-F573-044C-B852-B3A6CA6AA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17BF-B272-EAFF-9F13-9B81BF3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DE908-AB8F-1B36-02E6-2D7F91DC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0600C-7F79-9F39-909B-6C8FAF09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25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7EA9-ACB2-B903-A265-79C97252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84EA4-ED38-32A5-EE56-C21811B1D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41F4-2EDA-EE7E-997D-1470BE24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9F9F-7D47-3794-238D-846D64AF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4C083-0855-DFE7-7261-B165CDE1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09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63E4-3746-9750-F99B-0C731F07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BADC4-20B8-4110-3372-8F8C2DF65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B885C-43EF-2A7C-31A3-4F043525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DB7F-56C4-6BFC-6725-2A4AA913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79F0D-64FE-057B-EFA7-9B931A26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02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43D4-AD73-B49F-A3D1-496513CE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44CCD-457B-90D5-B541-4CF98F850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9370D-D7C9-B25A-0C63-A2851573D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ECCC4-A851-2B2C-06D0-1BC3D1D5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7BC0D-9587-3A11-F1B3-7EA22D08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5BC4C-8E86-06D5-0D5B-32C9392A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23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4995-C189-11AF-1229-9E84A855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29D1A-BC5A-9BCD-807A-10D4B4A3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3BB05-2621-6EBA-1CB1-2C9E5B2B9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0AFD2-05AC-67AC-025F-114EA6B21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AE8C0-AAB6-9FE2-67D5-2F2842F4C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4AB02-DB00-991F-77C7-CAF11B8C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0F7D7-2201-5DCE-DD58-518C1C17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68F63-4B6C-87ED-F1C4-2F8F70F2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352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8A85-3526-0EB2-9A04-8B164B7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98772-077A-FCD8-D371-F753D78A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69047-B029-E127-1540-C6316760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EECBD-0753-1100-530E-3CAAB6C9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63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1D50A-78C0-A066-E4F5-F4493523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F9F1C-4912-8720-4B73-1501111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6FB96-ACCA-CA9E-8330-E9EB2837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686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6B68-8F39-8D38-72D7-937F2FFE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03FC-EB4C-60CB-F9D3-681E5B1C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04827-8EC6-A7A6-872A-FDFEDE4D6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7C7FB-20F8-18B6-6533-2EB9065A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2FCE4-1D80-58B7-2467-5A40894B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456BE-02E4-A610-1FBC-00D6FB21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62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97BF-42BF-6BAA-2339-D02E87DD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7552C-0F16-FCEB-1FA1-6C70959CE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2D6-791E-1C93-3049-234A39CC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F1754-4C66-BAA0-B286-FB4F1B4A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EA6D1-AF40-ACD6-F19F-353EB434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69757-C162-4961-3740-9D97255E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41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7AA8B-6F99-1D71-B01A-FA6D65DA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09260-9565-2380-50EF-F8A0C9501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B778-6CEA-1ABF-A046-67AA7FC9B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BB868A-20F7-4B69-934E-54AC74D3F042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316C4-043E-D7C1-7E06-B5A953BF0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17394-04F8-7FF0-BD05-C938A8095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B537-60DA-4DCA-8EA4-26AE89990C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002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8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9351-5106-F74C-6A68-52672725E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alcohol control policy on population-level </a:t>
            </a:r>
            <a:r>
              <a:rPr lang="en-US" dirty="0" err="1"/>
              <a:t>behaviour</a:t>
            </a:r>
            <a:r>
              <a:rPr lang="en-US" dirty="0"/>
              <a:t> and health outcomes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ED5F0-E75B-6CEA-60E7-1C13DEFE6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Tran, PhD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271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9178-3D64-9221-6544-BA7F1903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All-cause mortality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3D10-BA0A-3EDC-53C7-65F5D8A7B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99FE6-A235-1A65-8C75-BC7CC5E9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1690688"/>
            <a:ext cx="11431595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A755-E5F8-1F2C-E795-62153042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AD4-D94C-E28A-5142-875A7DF14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DE503-2907-C4CD-7160-044DF7F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1218891"/>
            <a:ext cx="9145276" cy="44202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3C0A0-CB7A-A06E-4E07-E3C4F0279EF1}"/>
              </a:ext>
            </a:extLst>
          </p:cNvPr>
          <p:cNvSpPr/>
          <p:nvPr/>
        </p:nvSpPr>
        <p:spPr>
          <a:xfrm>
            <a:off x="1629103" y="3258208"/>
            <a:ext cx="8975834" cy="39939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83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06D6-E858-82C6-7637-AA7F54FF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0BE-4D86-57C5-A0F5-A08CD882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1BFBE-C070-6669-B3C5-D88898CF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075996"/>
            <a:ext cx="9364382" cy="47060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B105C2-52CA-57F4-D1A9-8B9AA80346C3}"/>
              </a:ext>
            </a:extLst>
          </p:cNvPr>
          <p:cNvSpPr/>
          <p:nvPr/>
        </p:nvSpPr>
        <p:spPr>
          <a:xfrm>
            <a:off x="1597573" y="3289738"/>
            <a:ext cx="8975834" cy="39939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716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Total per capita consumption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23535" y="1906201"/>
          <a:ext cx="7770964" cy="4399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741">
                  <a:extLst>
                    <a:ext uri="{9D8B030D-6E8A-4147-A177-3AD203B41FA5}">
                      <a16:colId xmlns:a16="http://schemas.microsoft.com/office/drawing/2014/main" val="1387992149"/>
                    </a:ext>
                  </a:extLst>
                </a:gridCol>
                <a:gridCol w="1120812">
                  <a:extLst>
                    <a:ext uri="{9D8B030D-6E8A-4147-A177-3AD203B41FA5}">
                      <a16:colId xmlns:a16="http://schemas.microsoft.com/office/drawing/2014/main" val="2218036528"/>
                    </a:ext>
                  </a:extLst>
                </a:gridCol>
                <a:gridCol w="1079300">
                  <a:extLst>
                    <a:ext uri="{9D8B030D-6E8A-4147-A177-3AD203B41FA5}">
                      <a16:colId xmlns:a16="http://schemas.microsoft.com/office/drawing/2014/main" val="2100086425"/>
                    </a:ext>
                  </a:extLst>
                </a:gridCol>
                <a:gridCol w="1203005">
                  <a:extLst>
                    <a:ext uri="{9D8B030D-6E8A-4147-A177-3AD203B41FA5}">
                      <a16:colId xmlns:a16="http://schemas.microsoft.com/office/drawing/2014/main" val="1782963065"/>
                    </a:ext>
                  </a:extLst>
                </a:gridCol>
                <a:gridCol w="1453735">
                  <a:extLst>
                    <a:ext uri="{9D8B030D-6E8A-4147-A177-3AD203B41FA5}">
                      <a16:colId xmlns:a16="http://schemas.microsoft.com/office/drawing/2014/main" val="872078910"/>
                    </a:ext>
                  </a:extLst>
                </a:gridCol>
                <a:gridCol w="971371">
                  <a:extLst>
                    <a:ext uri="{9D8B030D-6E8A-4147-A177-3AD203B41FA5}">
                      <a16:colId xmlns:a16="http://schemas.microsoft.com/office/drawing/2014/main" val="792211248"/>
                    </a:ext>
                  </a:extLst>
                </a:gridCol>
              </a:tblGrid>
              <a:tr h="4963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Effect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t-value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Adjusted-R</a:t>
                      </a:r>
                      <a:r>
                        <a:rPr lang="en-CA" sz="1200" baseline="30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6020528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Model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793117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Intercept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5.78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chemeClr val="tx1"/>
                          </a:solidFill>
                          <a:effectLst/>
                        </a:rPr>
                        <a:t>p =  .001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7298552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Linear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5.42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p =  .001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965232"/>
                  </a:ext>
                </a:extLst>
              </a:tr>
              <a:tr h="49632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Quadratic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-0.00030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0.000031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-9.88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p =  .001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438729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GDP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 = 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086375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CPI (Inflation)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-0.054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-1.80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 = .093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4690187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Model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107845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Intercept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5.30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4.60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 =  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4639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Linear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 = 0.27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393566"/>
                  </a:ext>
                </a:extLst>
              </a:tr>
              <a:tr h="49632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Quadratic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-0.00017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0.000034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-5.08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p =  .001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48544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GDP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4.22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p = 0.0012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615308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CPI (Inflation)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-4.50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p = .001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504284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Policy 2008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2.60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p = 0.023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0807195"/>
                  </a:ext>
                </a:extLst>
              </a:tr>
              <a:tr h="242563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Policy 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-1.64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-4.54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p = .001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50188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36684" y="6305912"/>
            <a:ext cx="1014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Note: Model 1 (no policy effects) and Model 2 (Policy 2008 and Policy 2017) for total recorded alcohol consumption </a:t>
            </a:r>
            <a:r>
              <a:rPr lang="en-CA" sz="1400" i="1" dirty="0"/>
              <a:t>per capita </a:t>
            </a:r>
            <a:r>
              <a:rPr lang="en-CA" sz="1400" dirty="0"/>
              <a:t>(individuals 15+ years of age), GDP = gross domestic product, CPI = consumer price index</a:t>
            </a:r>
            <a:endParaRPr lang="en-US" sz="1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8767" y="-15833"/>
            <a:ext cx="743200" cy="730400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0EDAF-23F5-EAF3-E410-12340BBCF008}"/>
              </a:ext>
            </a:extLst>
          </p:cNvPr>
          <p:cNvSpPr/>
          <p:nvPr/>
        </p:nvSpPr>
        <p:spPr>
          <a:xfrm>
            <a:off x="2396359" y="5822731"/>
            <a:ext cx="6568965" cy="483181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04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consumption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67" y="1894210"/>
            <a:ext cx="4131733" cy="41317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123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799D-823E-3D27-BB32-15C431E9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LC deaths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2B06-4C1E-A2A5-A0A8-F1E88A1E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0BDE1-BA70-1FB3-81DD-BC3AFCFC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30" y="2128256"/>
            <a:ext cx="7747797" cy="39362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711BBF-8B5A-C819-DA8B-75D48A1F0C72}"/>
              </a:ext>
            </a:extLst>
          </p:cNvPr>
          <p:cNvSpPr/>
          <p:nvPr/>
        </p:nvSpPr>
        <p:spPr>
          <a:xfrm>
            <a:off x="1985630" y="4572000"/>
            <a:ext cx="6475198" cy="462455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14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0FDE-70D1-EFDC-E76F-8B5A9213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Alcohol-specific deaths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AA29E-44DC-AE83-2E08-09131C24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50" y="1435471"/>
            <a:ext cx="5234153" cy="54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1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63A4-4D22-7A3D-7DE1-2196126E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9216-0302-2C7D-841A-79E97E86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61958-6E65-7BE5-899E-5D2F1481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18" y="1413798"/>
            <a:ext cx="616353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37F8-6D11-7016-61CB-14A9004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769D-BA5E-375F-5146-F3E15B36C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05DB4-9417-7F92-ED23-6AD2916C7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" b="824"/>
          <a:stretch/>
        </p:blipFill>
        <p:spPr bwMode="auto">
          <a:xfrm>
            <a:off x="2033609" y="1090952"/>
            <a:ext cx="7877646" cy="5262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044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FC13-926F-8A81-D209-341EFF0A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770B-8A97-F1E2-263B-BB9F132A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AB5B0F2-5008-3F45-81FD-56D8068C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93" y="702057"/>
            <a:ext cx="9812244" cy="55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1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cMaster University - Wikipedia">
            <a:extLst>
              <a:ext uri="{FF2B5EF4-FFF2-40B4-BE49-F238E27FC236}">
                <a16:creationId xmlns:a16="http://schemas.microsoft.com/office/drawing/2014/main" id="{A37C6820-B298-3D3E-F6DC-15A3E28B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88" y="1851519"/>
            <a:ext cx="1571345" cy="8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rk University - InnovateON.ca">
            <a:extLst>
              <a:ext uri="{FF2B5EF4-FFF2-40B4-BE49-F238E27FC236}">
                <a16:creationId xmlns:a16="http://schemas.microsoft.com/office/drawing/2014/main" id="{11DB1C3F-E291-32CC-E309-C6EA7D02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96" y="2974578"/>
            <a:ext cx="1622090" cy="5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ty of Alberta">
            <a:extLst>
              <a:ext uri="{FF2B5EF4-FFF2-40B4-BE49-F238E27FC236}">
                <a16:creationId xmlns:a16="http://schemas.microsoft.com/office/drawing/2014/main" id="{B36CDF08-AF18-B796-2DD2-C88CB95C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6" y="4824520"/>
            <a:ext cx="1910926" cy="5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Centre for Addiction and Mental Health (CAMH) – Addictions &amp; Mental  Health Ontario">
            <a:extLst>
              <a:ext uri="{FF2B5EF4-FFF2-40B4-BE49-F238E27FC236}">
                <a16:creationId xmlns:a16="http://schemas.microsoft.com/office/drawing/2014/main" id="{2B721E7F-0240-7EBF-DC7E-1268064E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9" y="5755017"/>
            <a:ext cx="2248738" cy="9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35292E-02D8-8017-6B02-3A16D5C212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1" y="3462478"/>
            <a:ext cx="2826994" cy="11459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13FFE05-9179-4A11-A9D2-344D6789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academic history:</a:t>
            </a:r>
            <a:endParaRPr lang="en-C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75C7B7-3E87-8637-2BCD-A303604D0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08" y="1510021"/>
            <a:ext cx="6868092" cy="1376124"/>
          </a:xfrm>
        </p:spPr>
        <p:txBody>
          <a:bodyPr>
            <a:normAutofit/>
          </a:bodyPr>
          <a:lstStyle/>
          <a:p>
            <a:r>
              <a:rPr lang="en-US" sz="1600" dirty="0"/>
              <a:t>BSc. Kinesiology (2007-2011)		McMaster University</a:t>
            </a:r>
          </a:p>
          <a:p>
            <a:pPr marL="0" indent="0">
              <a:buNone/>
            </a:pPr>
            <a:r>
              <a:rPr lang="en-US" sz="1600" dirty="0"/>
              <a:t>	(minor in psychology)</a:t>
            </a:r>
          </a:p>
          <a:p>
            <a:r>
              <a:rPr lang="en-US" sz="1600" dirty="0"/>
              <a:t>MSc. Kinesiology (2011-2013)			</a:t>
            </a:r>
          </a:p>
          <a:p>
            <a:pPr marL="0" indent="0">
              <a:buNone/>
            </a:pPr>
            <a:r>
              <a:rPr lang="en-US" sz="1600" dirty="0"/>
              <a:t>	(health psychology)</a:t>
            </a:r>
          </a:p>
          <a:p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75DA3-C875-1B42-3E38-D85CDCDCEB33}"/>
              </a:ext>
            </a:extLst>
          </p:cNvPr>
          <p:cNvSpPr/>
          <p:nvPr/>
        </p:nvSpPr>
        <p:spPr>
          <a:xfrm>
            <a:off x="3454" y="2768538"/>
            <a:ext cx="2826994" cy="669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028988-EF20-88D6-69CD-AA03C2E5F210}"/>
              </a:ext>
            </a:extLst>
          </p:cNvPr>
          <p:cNvSpPr/>
          <p:nvPr/>
        </p:nvSpPr>
        <p:spPr>
          <a:xfrm>
            <a:off x="3454" y="4515971"/>
            <a:ext cx="2826994" cy="669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31DEAB-34C9-D00A-130B-4E29F4B1CFE1}"/>
              </a:ext>
            </a:extLst>
          </p:cNvPr>
          <p:cNvSpPr/>
          <p:nvPr/>
        </p:nvSpPr>
        <p:spPr>
          <a:xfrm>
            <a:off x="0" y="5551333"/>
            <a:ext cx="2826994" cy="669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C5F137-28C8-2A92-76F5-C31778D830B7}"/>
              </a:ext>
            </a:extLst>
          </p:cNvPr>
          <p:cNvSpPr txBox="1">
            <a:spLocks/>
          </p:cNvSpPr>
          <p:nvPr/>
        </p:nvSpPr>
        <p:spPr>
          <a:xfrm>
            <a:off x="4485708" y="5710219"/>
            <a:ext cx="6868092" cy="5811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Epidemiological Researcher (2020 – 2024)	Centre for Addiction 						and Mental Health 				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65290BB-7767-A727-5C56-AC278732C32E}"/>
              </a:ext>
            </a:extLst>
          </p:cNvPr>
          <p:cNvSpPr txBox="1">
            <a:spLocks/>
          </p:cNvSpPr>
          <p:nvPr/>
        </p:nvSpPr>
        <p:spPr>
          <a:xfrm>
            <a:off x="4485708" y="4201982"/>
            <a:ext cx="7114502" cy="18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Social Neuroscience PDF (2018-2019		University of Alberta  </a:t>
            </a:r>
          </a:p>
          <a:p>
            <a:endParaRPr lang="en-US" sz="16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8649734-CE72-C069-124B-A7BD76DCAC7D}"/>
              </a:ext>
            </a:extLst>
          </p:cNvPr>
          <p:cNvSpPr txBox="1">
            <a:spLocks/>
          </p:cNvSpPr>
          <p:nvPr/>
        </p:nvSpPr>
        <p:spPr>
          <a:xfrm>
            <a:off x="4485708" y="3084203"/>
            <a:ext cx="6868092" cy="188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Psychology PhD (2013-2018)			York University						University of Waterloo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ADFE-9467-15FE-6800-F960A23C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6DB5-8167-BF64-C322-BACF990D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Multi-analysis multi-method approach to determine the same result, do alcohol policies work on behaviour?</a:t>
            </a:r>
          </a:p>
          <a:p>
            <a:pPr lvl="1"/>
            <a:r>
              <a:rPr lang="en-CA" dirty="0"/>
              <a:t>Consumption</a:t>
            </a:r>
          </a:p>
          <a:p>
            <a:pPr lvl="1"/>
            <a:r>
              <a:rPr lang="en-CA" dirty="0"/>
              <a:t>Liver cirrhosis</a:t>
            </a:r>
          </a:p>
          <a:p>
            <a:pPr lvl="1"/>
            <a:r>
              <a:rPr lang="en-CA" dirty="0"/>
              <a:t>All cause mortality</a:t>
            </a:r>
          </a:p>
          <a:p>
            <a:pPr lvl="1"/>
            <a:r>
              <a:rPr lang="en-CA" dirty="0"/>
              <a:t>Traffic accidents, suicides (not shown here)</a:t>
            </a:r>
          </a:p>
          <a:p>
            <a:r>
              <a:rPr lang="en-CA" dirty="0"/>
              <a:t>Must be rigorous when “n = 1” </a:t>
            </a:r>
          </a:p>
          <a:p>
            <a:pPr lvl="1"/>
            <a:r>
              <a:rPr lang="en-CA" dirty="0" err="1"/>
              <a:t>Joinpoint</a:t>
            </a:r>
            <a:r>
              <a:rPr lang="en-CA" dirty="0"/>
              <a:t> regression, GAMM, control countries (other Baltic states), various outcome measures</a:t>
            </a:r>
          </a:p>
          <a:p>
            <a:pPr lvl="1"/>
            <a:r>
              <a:rPr lang="en-CA" dirty="0"/>
              <a:t>Not shown, growth curve analysis, synthetic control method, agent-based modelling, micro simulation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73BFE-C4F8-3600-7FC3-D2C9B4D1E5BD}"/>
              </a:ext>
            </a:extLst>
          </p:cNvPr>
          <p:cNvSpPr txBox="1"/>
          <p:nvPr/>
        </p:nvSpPr>
        <p:spPr>
          <a:xfrm>
            <a:off x="1807778" y="6031210"/>
            <a:ext cx="9364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Probst, C., Buckley, C., Lasserre, A. M., Kerr, W. C., Mulia, N., Puka, K., ... &amp; Rehm, J. (2023). Simulation of Alcohol Control Policies for Health Equity (SIMAH) project: study design and first results.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journal of epidemiology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192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690-702.</a:t>
            </a:r>
            <a:endParaRPr lang="en-CA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1F7E6-5616-0FAE-36F8-CC46D27AC5FD}"/>
              </a:ext>
            </a:extLst>
          </p:cNvPr>
          <p:cNvSpPr txBox="1"/>
          <p:nvPr/>
        </p:nvSpPr>
        <p:spPr>
          <a:xfrm>
            <a:off x="315311" y="6655363"/>
            <a:ext cx="830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Probst, C., Vu, T. M., Epstein, J. M., Nielsen, A. E., Buckley, C., Brennan, A., ... &amp;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Purshouse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C. (2020). The normative underpinnings of population-level alcohol use: An individual-level simulation model.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Health Education &amp; Behavior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47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224-234.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46814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8D1-9E1C-DC7B-CB56-2ABF3056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Psychology, Neuroscience and </a:t>
            </a:r>
            <a:r>
              <a:rPr lang="en-US" dirty="0" err="1"/>
              <a:t>Behaviour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A1D7-C1F0-4A75-178E-7D24EACF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validity of individuals “makes up” public health</a:t>
            </a:r>
          </a:p>
          <a:p>
            <a:pPr lvl="1"/>
            <a:r>
              <a:rPr lang="en-US" dirty="0"/>
              <a:t>Psychological theories, research/experiments should have a synergistic effect with population research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0E1D0A-2B5E-38B6-9597-D01453B46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270" y="3816519"/>
            <a:ext cx="4419560" cy="254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B6A911-5D4F-6792-7120-A3FB7996D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447" l="2768" r="95941">
                        <a14:foregroundMark x1="4613" y1="8761" x2="25277" y2="10272"/>
                        <a14:foregroundMark x1="25277" y1="10272" x2="45203" y2="5740"/>
                        <a14:foregroundMark x1="45203" y1="5740" x2="64391" y2="5740"/>
                        <a14:foregroundMark x1="64391" y1="5740" x2="81734" y2="4230"/>
                        <a14:foregroundMark x1="81734" y1="4230" x2="88561" y2="11782"/>
                        <a14:foregroundMark x1="64760" y1="21148" x2="76568" y2="64653"/>
                        <a14:foregroundMark x1="76568" y1="64653" x2="79151" y2="69789"/>
                        <a14:foregroundMark x1="60701" y1="32326" x2="64576" y2="79758"/>
                        <a14:foregroundMark x1="64576" y1="79758" x2="72694" y2="90634"/>
                        <a14:foregroundMark x1="72694" y1="90634" x2="85978" y2="86103"/>
                        <a14:foregroundMark x1="85978" y1="86103" x2="90221" y2="62538"/>
                        <a14:foregroundMark x1="90221" y1="62538" x2="90590" y2="44109"/>
                        <a14:foregroundMark x1="90590" y1="44109" x2="95572" y2="56798"/>
                        <a14:foregroundMark x1="95572" y1="56798" x2="95018" y2="78852"/>
                        <a14:foregroundMark x1="92435" y1="12991" x2="11808" y2="5438"/>
                        <a14:foregroundMark x1="11808" y1="5438" x2="45941" y2="15408"/>
                        <a14:foregroundMark x1="45941" y1="15408" x2="90406" y2="9970"/>
                        <a14:foregroundMark x1="90406" y1="9970" x2="93173" y2="9970"/>
                        <a14:foregroundMark x1="15314" y1="0" x2="5720" y2="6042"/>
                        <a14:foregroundMark x1="5720" y1="6042" x2="17712" y2="12387"/>
                        <a14:foregroundMark x1="17712" y1="12387" x2="34317" y2="12991"/>
                        <a14:foregroundMark x1="4982" y1="2417" x2="13284" y2="12085"/>
                        <a14:foregroundMark x1="13284" y1="12085" x2="36347" y2="14804"/>
                        <a14:foregroundMark x1="25277" y1="13595" x2="3321" y2="13595"/>
                        <a14:foregroundMark x1="3321" y1="13595" x2="2768" y2="5740"/>
                        <a14:foregroundMark x1="88561" y1="1208" x2="92620" y2="9970"/>
                        <a14:foregroundMark x1="92066" y1="4532" x2="94280" y2="13595"/>
                        <a14:foregroundMark x1="62362" y1="75831" x2="63838" y2="89728"/>
                        <a14:foregroundMark x1="60886" y1="77039" x2="60886" y2="91541"/>
                        <a14:foregroundMark x1="60701" y1="31118" x2="60332" y2="89426"/>
                        <a14:foregroundMark x1="93727" y1="23263" x2="91697" y2="89124"/>
                        <a14:foregroundMark x1="91697" y1="89124" x2="73063" y2="92749"/>
                        <a14:foregroundMark x1="93358" y1="26888" x2="95941" y2="70695"/>
                        <a14:foregroundMark x1="95941" y1="70695" x2="93727" y2="86405"/>
                        <a14:foregroundMark x1="94465" y1="22054" x2="95572" y2="47130"/>
                        <a14:foregroundMark x1="80996" y1="79154" x2="80996" y2="79154"/>
                        <a14:foregroundMark x1="70480" y1="90332" x2="70480" y2="90332"/>
                        <a14:backgroundMark x1="2768" y1="20242" x2="26568" y2="22356"/>
                        <a14:backgroundMark x1="26568" y1="22356" x2="36347" y2="20242"/>
                        <a14:backgroundMark x1="36347" y1="20242" x2="54613" y2="20242"/>
                        <a14:backgroundMark x1="55351" y1="20242" x2="57011" y2="24169"/>
                        <a14:backgroundMark x1="56642" y1="19033" x2="56642" y2="19033"/>
                        <a14:backgroundMark x1="57749" y1="19033" x2="57749" y2="19033"/>
                        <a14:backgroundMark x1="58303" y1="20242" x2="58303" y2="20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208" y="3513559"/>
            <a:ext cx="5163271" cy="3153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DBB62-EE63-FF35-BEDE-CE3130E98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70" b="89796" l="9906" r="89858">
                        <a14:foregroundMark x1="33255" y1="43991" x2="31840" y2="45578"/>
                        <a14:foregroundMark x1="54953" y1="9070" x2="54953" y2="9070"/>
                        <a14:foregroundMark x1="43868" y1="10658" x2="43868" y2="10658"/>
                        <a14:backgroundMark x1="89387" y1="28571" x2="80660" y2="29025"/>
                        <a14:backgroundMark x1="80660" y1="29025" x2="83962" y2="28798"/>
                        <a14:backgroundMark x1="30660" y1="47166" x2="32783" y2="49433"/>
                        <a14:backgroundMark x1="33255" y1="16327" x2="33726" y2="17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70" y="3965699"/>
            <a:ext cx="2687453" cy="279520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990A2A-5754-BF0B-FF3D-A1382DB12BD1}"/>
              </a:ext>
            </a:extLst>
          </p:cNvPr>
          <p:cNvCxnSpPr/>
          <p:nvPr/>
        </p:nvCxnSpPr>
        <p:spPr>
          <a:xfrm>
            <a:off x="5768788" y="5090167"/>
            <a:ext cx="116545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33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15F5-950F-BB3F-9C2F-6C9AA7D4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Neuroscience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1033-7573-3553-0E46-BCC4B8AC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3102" cy="4351338"/>
          </a:xfrm>
        </p:spPr>
        <p:txBody>
          <a:bodyPr/>
          <a:lstStyle/>
          <a:p>
            <a:r>
              <a:rPr lang="en-US" dirty="0"/>
              <a:t>Experience using neurophysiology to explore social psychological questions</a:t>
            </a:r>
          </a:p>
          <a:p>
            <a:r>
              <a:rPr lang="en-US" dirty="0"/>
              <a:t>But does it really extend to the real world–external validity?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A5391-F829-3070-E837-D8E82D59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84" y="2552883"/>
            <a:ext cx="5883722" cy="3939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90297-94D6-0DE8-1DB9-9F48AAA2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97" y="652318"/>
            <a:ext cx="608732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0D5C2-34EC-CE74-F5E1-8FA6606E1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BD78-440E-7AB8-B6FA-4A35E319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health (epidemiology) and public policy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9580D-0D13-E010-37D3-553CE9ACD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Studying </a:t>
            </a:r>
            <a:r>
              <a:rPr lang="en-US" dirty="0" err="1"/>
              <a:t>behaviour</a:t>
            </a:r>
            <a:r>
              <a:rPr lang="en-US" dirty="0"/>
              <a:t> at a massive scale</a:t>
            </a:r>
          </a:p>
          <a:p>
            <a:pPr lvl="1"/>
            <a:r>
              <a:rPr lang="en-US" dirty="0"/>
              <a:t>Randomization can eliminate baseline differences, but big data allows us to analyze it (moderator effects, 3-to-4-way interactions)</a:t>
            </a:r>
          </a:p>
          <a:p>
            <a:r>
              <a:rPr lang="en-US" dirty="0"/>
              <a:t>Not just the effect and the outcome, but what it means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861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C9E6-2092-AB1C-9227-94690CF06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06B8A-CCD0-877F-FBAC-8545927C0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4279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E865-C755-17C3-EE4F-028DECDA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Alcohol use is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85A-23B2-CDDC-1659-99F41ABD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8792" cy="4351338"/>
          </a:xfrm>
        </p:spPr>
        <p:txBody>
          <a:bodyPr>
            <a:normAutofit/>
          </a:bodyPr>
          <a:lstStyle/>
          <a:p>
            <a:r>
              <a:rPr lang="en-US" sz="2800" dirty="0"/>
              <a:t>Increased risk of cardiovascular disease, liver disease, and cancer </a:t>
            </a:r>
            <a:r>
              <a:rPr lang="en-US" sz="2400" dirty="0"/>
              <a:t>(Rehm et al., 2017)</a:t>
            </a:r>
          </a:p>
          <a:p>
            <a:r>
              <a:rPr lang="en-US" sz="2800" dirty="0"/>
              <a:t>Significant public health risk, consumption is among the highest in the European region (</a:t>
            </a:r>
            <a:r>
              <a:rPr lang="en-US" sz="2400" dirty="0"/>
              <a:t>World Health Organization, 2018; Vos et al., 2020)</a:t>
            </a:r>
          </a:p>
        </p:txBody>
      </p:sp>
      <p:pic>
        <p:nvPicPr>
          <p:cNvPr id="4" name="Picture 2" descr="Alcohol series - Alcohol and Your Health - PAHO/WHO | Pan American Health  Organization">
            <a:extLst>
              <a:ext uri="{FF2B5EF4-FFF2-40B4-BE49-F238E27FC236}">
                <a16:creationId xmlns:a16="http://schemas.microsoft.com/office/drawing/2014/main" id="{13B96808-8F6C-A9E2-BA67-4B7F310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64" y="0"/>
            <a:ext cx="5014836" cy="684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D4BC-E3EE-3608-AD5B-A03210D1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Alcohol use is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6DB6-F0F0-98C3-34EE-03FEDD73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6752" cy="4351338"/>
          </a:xfrm>
        </p:spPr>
        <p:txBody>
          <a:bodyPr/>
          <a:lstStyle/>
          <a:p>
            <a:r>
              <a:rPr lang="en-CA" dirty="0"/>
              <a:t>Alcohol is the second most used psychoactive substance next to cannabis</a:t>
            </a:r>
          </a:p>
          <a:p>
            <a:r>
              <a:rPr lang="en-CA" dirty="0"/>
              <a:t>Canada has X% of all mortality linked to alcohol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027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75678-40E5-610C-F529-6E8294F5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14" y="28554"/>
            <a:ext cx="7970426" cy="658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8BB6C7-EC5C-DE63-6792-95C518F4DC36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Statistics Canada (2024). https://www.canada.ca/en/health-canada/services/canadian-student-tobacco-alcohol-drugs-survey/2023-2024-key-findings.html</a:t>
            </a:r>
          </a:p>
        </p:txBody>
      </p:sp>
    </p:spTree>
    <p:extLst>
      <p:ext uri="{BB962C8B-B14F-4D97-AF65-F5344CB8AC3E}">
        <p14:creationId xmlns:p14="http://schemas.microsoft.com/office/powerpoint/2010/main" val="341539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4A08-0863-996D-A18C-D2379463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52B2-40BA-418F-7177-9CB956A2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Evidence that problematic alcohol use remains a problem (elevated since 2000s)</a:t>
            </a:r>
          </a:p>
          <a:p>
            <a:r>
              <a:rPr lang="en-CA" dirty="0"/>
              <a:t>Problem in Canada and US, and across age groups, some slowing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2179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B157-3000-60CE-EB6C-7A10D2FD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0F05A23-6AE2-086A-D61C-B3020877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94" y="191404"/>
            <a:ext cx="5799247" cy="619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B190-4662-09CF-F509-176C061E02F5}"/>
              </a:ext>
            </a:extLst>
          </p:cNvPr>
          <p:cNvSpPr txBox="1"/>
          <p:nvPr/>
        </p:nvSpPr>
        <p:spPr>
          <a:xfrm>
            <a:off x="0" y="629353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Tran, A., Jiang, H., Lange, S., &amp; Rehm, J. (2024). Trend of alcohol use disorder as a percentage of all-cause mortality in North America.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BMC Research Notes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237.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4911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changes and alcohol-related harm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6"/>
            <a:ext cx="5709249" cy="4255999"/>
          </a:xfrm>
        </p:spPr>
        <p:txBody>
          <a:bodyPr>
            <a:normAutofit/>
          </a:bodyPr>
          <a:lstStyle/>
          <a:p>
            <a:r>
              <a:rPr lang="en-US" dirty="0"/>
              <a:t>Alcohol consumption and harm can be reduced through public policy </a:t>
            </a:r>
            <a:r>
              <a:rPr lang="en-US" sz="2000" dirty="0"/>
              <a:t>(</a:t>
            </a:r>
            <a:r>
              <a:rPr lang="en-US" sz="2000" dirty="0" err="1"/>
              <a:t>Babor</a:t>
            </a:r>
            <a:r>
              <a:rPr lang="en-US" sz="2000" dirty="0"/>
              <a:t> et al., 2010; </a:t>
            </a:r>
            <a:r>
              <a:rPr lang="en-US" sz="2000" dirty="0" err="1"/>
              <a:t>Stockwell</a:t>
            </a:r>
            <a:r>
              <a:rPr lang="en-US" sz="2000" dirty="0"/>
              <a:t> et al., 2020; Neufeld &amp; </a:t>
            </a:r>
            <a:r>
              <a:rPr lang="en-US" sz="2000" dirty="0" err="1"/>
              <a:t>Rehm</a:t>
            </a:r>
            <a:r>
              <a:rPr lang="en-US" sz="2000" dirty="0"/>
              <a:t>, 2018)</a:t>
            </a:r>
          </a:p>
          <a:p>
            <a:r>
              <a:rPr lang="en-US" dirty="0"/>
              <a:t>Meanwhile repealing of alcohol control polices is associated with </a:t>
            </a:r>
            <a:r>
              <a:rPr lang="en-US" i="1" dirty="0"/>
              <a:t>increased </a:t>
            </a:r>
            <a:r>
              <a:rPr lang="en-US" dirty="0"/>
              <a:t>alcohol related harms </a:t>
            </a:r>
            <a:r>
              <a:rPr lang="en-US" sz="2000" dirty="0"/>
              <a:t>(Andreasson et al., 2006; Room et al., 2013)</a:t>
            </a:r>
          </a:p>
        </p:txBody>
      </p:sp>
      <p:pic>
        <p:nvPicPr>
          <p:cNvPr id="2050" name="Picture 2" descr="Public Policy: Meaning, Courses, Careers &amp; Salary 2021 - Leverage Edu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" b="96727" l="10455" r="90000">
                        <a14:foregroundMark x1="52045" y1="40545" x2="52386" y2="38909"/>
                        <a14:foregroundMark x1="53068" y1="38727" x2="53523" y2="40000"/>
                        <a14:foregroundMark x1="38295" y1="87273" x2="38295" y2="90909"/>
                        <a14:foregroundMark x1="49886" y1="80364" x2="50000" y2="84364"/>
                        <a14:foregroundMark x1="48409" y1="86364" x2="48409" y2="88364"/>
                        <a14:foregroundMark x1="48409" y1="90545" x2="48523" y2="89273"/>
                        <a14:foregroundMark x1="62955" y1="91455" x2="62955" y2="88000"/>
                        <a14:foregroundMark x1="51705" y1="79091" x2="51818" y2="80545"/>
                        <a14:foregroundMark x1="47045" y1="31636" x2="47045" y2="31636"/>
                        <a14:foregroundMark x1="46818" y1="29818" x2="46818" y2="29818"/>
                        <a14:foregroundMark x1="47500" y1="28182" x2="47500" y2="28182"/>
                        <a14:backgroundMark x1="34886" y1="35818" x2="38750" y2="43455"/>
                        <a14:backgroundMark x1="46705" y1="22727" x2="52159" y2="21818"/>
                        <a14:backgroundMark x1="34432" y1="61091" x2="34432" y2="61636"/>
                        <a14:backgroundMark x1="27386" y1="58364" x2="27386" y2="59091"/>
                        <a14:backgroundMark x1="64205" y1="26182" x2="62841" y2="32545"/>
                        <a14:backgroundMark x1="52727" y1="39818" x2="52955" y2="40545"/>
                        <a14:backgroundMark x1="26136" y1="80727" x2="26250" y2="89091"/>
                        <a14:backgroundMark x1="28068" y1="87091" x2="28295" y2="89091"/>
                        <a14:backgroundMark x1="30227" y1="79273" x2="30114" y2="88182"/>
                        <a14:backgroundMark x1="33295" y1="80364" x2="33295" y2="93636"/>
                        <a14:backgroundMark x1="36136" y1="80727" x2="36136" y2="88909"/>
                        <a14:backgroundMark x1="37500" y1="87091" x2="37500" y2="88545"/>
                        <a14:backgroundMark x1="39659" y1="78909" x2="39545" y2="92909"/>
                        <a14:backgroundMark x1="42841" y1="81455" x2="42841" y2="88545"/>
                        <a14:backgroundMark x1="45909" y1="81636" x2="46136" y2="93636"/>
                        <a14:backgroundMark x1="47955" y1="87455" x2="47955" y2="90182"/>
                        <a14:backgroundMark x1="49318" y1="79818" x2="49318" y2="89636"/>
                        <a14:backgroundMark x1="50795" y1="79636" x2="50795" y2="89636"/>
                        <a14:backgroundMark x1="52955" y1="78545" x2="53068" y2="91091"/>
                        <a14:backgroundMark x1="56364" y1="76000" x2="56364" y2="90545"/>
                        <a14:backgroundMark x1="59091" y1="78000" x2="59205" y2="91636"/>
                        <a14:backgroundMark x1="62386" y1="79636" x2="62386" y2="90182"/>
                        <a14:backgroundMark x1="61136" y1="87091" x2="61136" y2="90000"/>
                        <a14:backgroundMark x1="63636" y1="87636" x2="63636" y2="89455"/>
                        <a14:backgroundMark x1="65682" y1="76909" x2="65568" y2="89636"/>
                        <a14:backgroundMark x1="72500" y1="78364" x2="72386" y2="86364"/>
                        <a14:backgroundMark x1="45000" y1="47818" x2="44659" y2="51273"/>
                        <a14:backgroundMark x1="42841" y1="80000" x2="42727" y2="78727"/>
                        <a14:backgroundMark x1="42727" y1="77091" x2="42727" y2="78182"/>
                        <a14:backgroundMark x1="47727" y1="86364" x2="47955" y2="86545"/>
                        <a14:backgroundMark x1="73636" y1="59273" x2="73523" y2="60000"/>
                        <a14:backgroundMark x1="74205" y1="88364" x2="74205" y2="89091"/>
                        <a14:backgroundMark x1="68977" y1="78909" x2="68750" y2="74909"/>
                        <a14:backgroundMark x1="42500" y1="75636" x2="42727" y2="77273"/>
                        <a14:backgroundMark x1="59091" y1="77273" x2="59091" y2="77818"/>
                        <a14:backgroundMark x1="53068" y1="77818" x2="52841" y2="78000"/>
                        <a14:backgroundMark x1="77045" y1="69455" x2="76818" y2="69091"/>
                        <a14:backgroundMark x1="47500" y1="29273" x2="47500" y2="29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48" y="2518565"/>
            <a:ext cx="5700893" cy="35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301383" y="1845886"/>
            <a:ext cx="2038991" cy="1721585"/>
            <a:chOff x="7404979" y="1294666"/>
            <a:chExt cx="2038990" cy="1721585"/>
          </a:xfrm>
        </p:grpSpPr>
        <p:pic>
          <p:nvPicPr>
            <p:cNvPr id="2052" name="Picture 4" descr="Alcohol Behaviors and Academic Grades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3" b="99395" l="0" r="98898">
                          <a14:foregroundMark x1="33386" y1="64750" x2="33386" y2="64750"/>
                          <a14:foregroundMark x1="20000" y1="72617" x2="20000" y2="72617"/>
                          <a14:foregroundMark x1="29291" y1="78366" x2="29291" y2="78366"/>
                          <a14:foregroundMark x1="37953" y1="78366" x2="37953" y2="78366"/>
                          <a14:foregroundMark x1="86614" y1="99546" x2="86614" y2="99546"/>
                          <a14:foregroundMark x1="98898" y1="57186" x2="98898" y2="57186"/>
                          <a14:foregroundMark x1="71969" y1="303" x2="71969" y2="303"/>
                          <a14:foregroundMark x1="68976" y1="40545" x2="70866" y2="24054"/>
                          <a14:foregroundMark x1="70866" y1="5749" x2="70866" y2="7867"/>
                          <a14:foregroundMark x1="70551" y1="55371" x2="68661" y2="62935"/>
                          <a14:foregroundMark x1="72283" y1="7110" x2="71181" y2="85477"/>
                          <a14:foregroundMark x1="61890" y1="42360" x2="62992" y2="82300"/>
                          <a14:foregroundMark x1="78740" y1="41301" x2="87717" y2="89561"/>
                          <a14:foregroundMark x1="60787" y1="86233" x2="91024" y2="57186"/>
                          <a14:foregroundMark x1="81732" y1="40545" x2="94016" y2="72920"/>
                          <a14:foregroundMark x1="93701" y1="52799" x2="93701" y2="56732"/>
                          <a14:foregroundMark x1="88504" y1="95310" x2="85512" y2="95310"/>
                          <a14:foregroundMark x1="73858" y1="77610" x2="74961" y2="83056"/>
                          <a14:foregroundMark x1="57323" y1="78064" x2="83150" y2="88805"/>
                          <a14:foregroundMark x1="25984" y1="53858" x2="34961" y2="88805"/>
                          <a14:foregroundMark x1="9134" y1="66868" x2="39370" y2="64297"/>
                          <a14:foregroundMark x1="10551" y1="88805" x2="37165" y2="90923"/>
                          <a14:foregroundMark x1="3780" y1="69440" x2="2677" y2="82300"/>
                          <a14:foregroundMark x1="17638" y1="76551" x2="33071" y2="95915"/>
                          <a14:foregroundMark x1="40157" y1="65809" x2="42047" y2="89107"/>
                          <a14:foregroundMark x1="21732" y1="54614" x2="35276" y2="53858"/>
                          <a14:foregroundMark x1="18425" y1="51740" x2="30079" y2="50983"/>
                          <a14:foregroundMark x1="39370" y1="53858" x2="34173" y2="59607"/>
                          <a14:foregroundMark x1="20000" y1="55673" x2="24724" y2="76853"/>
                          <a14:foregroundMark x1="42362" y1="56430" x2="43937" y2="564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001" y="1767136"/>
              <a:ext cx="848034" cy="882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Callout 3"/>
            <p:cNvSpPr/>
            <p:nvPr/>
          </p:nvSpPr>
          <p:spPr>
            <a:xfrm>
              <a:off x="7404979" y="1294666"/>
              <a:ext cx="2038990" cy="1721585"/>
            </a:xfrm>
            <a:prstGeom prst="wedgeEllipseCallout">
              <a:avLst>
                <a:gd name="adj1" fmla="val 57221"/>
                <a:gd name="adj2" fmla="val 453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054" name="Picture 6" descr="61,438 Taxes Illustrations &amp; Clip Art - iStock"/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902" b="97386" l="2778" r="95098">
                          <a14:foregroundMark x1="20425" y1="16340" x2="20261" y2="80719"/>
                          <a14:foregroundMark x1="14379" y1="88072" x2="68954" y2="87745"/>
                          <a14:foregroundMark x1="70752" y1="85294" x2="71569" y2="25000"/>
                          <a14:foregroundMark x1="72549" y1="25000" x2="89542" y2="25000"/>
                          <a14:foregroundMark x1="89542" y1="25000" x2="88889" y2="12418"/>
                          <a14:foregroundMark x1="88889" y1="12418" x2="22222" y2="14869"/>
                          <a14:foregroundMark x1="20915" y1="15033" x2="23203" y2="71405"/>
                          <a14:foregroundMark x1="60621" y1="84477" x2="68627" y2="37582"/>
                          <a14:foregroundMark x1="38072" y1="21405" x2="45588" y2="68137"/>
                          <a14:foregroundMark x1="42157" y1="21078" x2="59804" y2="338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285" y="1469268"/>
              <a:ext cx="853189" cy="853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8767" y="-15833"/>
            <a:ext cx="743200" cy="7304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58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“best buys”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4"/>
            <a:ext cx="5588479" cy="4540669"/>
          </a:xfrm>
        </p:spPr>
        <p:txBody>
          <a:bodyPr>
            <a:normAutofit/>
          </a:bodyPr>
          <a:lstStyle/>
          <a:p>
            <a:r>
              <a:rPr lang="en-US" dirty="0"/>
              <a:t>The World Health Organization (WHO) has identified 3 categories of public policy that are effective and cost-effective in reducing alcohol-attributable harm </a:t>
            </a:r>
            <a:r>
              <a:rPr lang="en-US" sz="2000" dirty="0"/>
              <a:t>(Chisholm et al., 2018)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Taxation</a:t>
            </a:r>
          </a:p>
          <a:p>
            <a:pPr lvl="1"/>
            <a:r>
              <a:rPr lang="en-US" dirty="0"/>
              <a:t>Decreased availability</a:t>
            </a:r>
          </a:p>
          <a:p>
            <a:pPr lvl="1"/>
            <a:r>
              <a:rPr lang="en-US" dirty="0"/>
              <a:t>Bans on marketing and advertising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3074" name="Picture 2" descr="Price Tag Clip Art, PNG, 768x768px, Price Tag, Area, Black And White,  Brand, Jessie J Downloa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922" l="5366" r="97927">
                        <a14:foregroundMark x1="47317" y1="42057" x2="53415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45" y="581923"/>
            <a:ext cx="2498415" cy="23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21693" y="2854139"/>
            <a:ext cx="3576017" cy="1331251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51" b="97621" l="1249" r="99432">
                          <a14:foregroundMark x1="5789" y1="15758" x2="5978" y2="87215"/>
                          <a14:foregroundMark x1="22739" y1="19722" x2="22739" y2="82755"/>
                          <a14:foregroundMark x1="37571" y1="21705" x2="37003" y2="87711"/>
                          <a14:foregroundMark x1="50738" y1="27056" x2="51684" y2="91675"/>
                          <a14:foregroundMark x1="91525" y1="22696" x2="92092" y2="91179"/>
                          <a14:foregroundMark x1="71547" y1="76710" x2="70564" y2="58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0" name="fade"/>
          <p:cNvSpPr/>
          <p:nvPr/>
        </p:nvSpPr>
        <p:spPr>
          <a:xfrm>
            <a:off x="7321692" y="2854139"/>
            <a:ext cx="3576017" cy="1339311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Rectangle2"/>
          <p:cNvSpPr/>
          <p:nvPr/>
        </p:nvSpPr>
        <p:spPr>
          <a:xfrm>
            <a:off x="7321693" y="2854139"/>
            <a:ext cx="1555975" cy="1309544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51" b="97621" l="1249" r="99432">
                          <a14:foregroundMark x1="5789" y1="15758" x2="5978" y2="87215"/>
                          <a14:foregroundMark x1="22739" y1="19722" x2="22739" y2="82755"/>
                          <a14:foregroundMark x1="37571" y1="21705" x2="37003" y2="87711"/>
                          <a14:foregroundMark x1="50738" y1="27056" x2="51684" y2="91675"/>
                          <a14:foregroundMark x1="91525" y1="22696" x2="92092" y2="911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" r="-129824" b="-11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83" b="98010" l="1859" r="97026">
                        <a14:foregroundMark x1="13383" y1="21393" x2="78439" y2="61692"/>
                        <a14:foregroundMark x1="74721" y1="8955" x2="85874" y2="24378"/>
                        <a14:foregroundMark x1="87732" y1="61692" x2="89963" y2="90547"/>
                        <a14:foregroundMark x1="90706" y1="58209" x2="90706" y2="72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49" y="4304944"/>
            <a:ext cx="3416777" cy="2553056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8767" y="-15833"/>
            <a:ext cx="743200" cy="7304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205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890</Words>
  <Application>Microsoft Office PowerPoint</Application>
  <PresentationFormat>Widescreen</PresentationFormat>
  <Paragraphs>155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Office Theme</vt:lpstr>
      <vt:lpstr>Effect of alcohol control policy on population-level behaviour and health outcomes</vt:lpstr>
      <vt:lpstr>My academic history:</vt:lpstr>
      <vt:lpstr>Alcohol use is a problem</vt:lpstr>
      <vt:lpstr>Alcohol use is a problem</vt:lpstr>
      <vt:lpstr>PowerPoint Presentation</vt:lpstr>
      <vt:lpstr>PowerPoint Presentation</vt:lpstr>
      <vt:lpstr>PowerPoint Presentation</vt:lpstr>
      <vt:lpstr>Policy changes and alcohol-related harm</vt:lpstr>
      <vt:lpstr>WHO “best buys”</vt:lpstr>
      <vt:lpstr>All-cause mortality</vt:lpstr>
      <vt:lpstr>PowerPoint Presentation</vt:lpstr>
      <vt:lpstr>PowerPoint Presentation</vt:lpstr>
      <vt:lpstr>Results: Total per capita consumption</vt:lpstr>
      <vt:lpstr>Alcohol consumption</vt:lpstr>
      <vt:lpstr>Results: LC deaths</vt:lpstr>
      <vt:lpstr>Alcohol-specific deaths</vt:lpstr>
      <vt:lpstr>PowerPoint Presentation</vt:lpstr>
      <vt:lpstr>PowerPoint Presentation</vt:lpstr>
      <vt:lpstr>PowerPoint Presentation</vt:lpstr>
      <vt:lpstr>Discussion</vt:lpstr>
      <vt:lpstr>Psychology, Neuroscience and Behaviour</vt:lpstr>
      <vt:lpstr>Social Neuroscience</vt:lpstr>
      <vt:lpstr>Population health (epidemiology) and public policy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A. Tran</dc:creator>
  <cp:lastModifiedBy>A. Tran</cp:lastModifiedBy>
  <cp:revision>1</cp:revision>
  <dcterms:created xsi:type="dcterms:W3CDTF">2025-04-16T16:04:05Z</dcterms:created>
  <dcterms:modified xsi:type="dcterms:W3CDTF">2025-04-19T00:07:39Z</dcterms:modified>
</cp:coreProperties>
</file>